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6" Type="http://schemas.openxmlformats.org/officeDocument/2006/relationships/tableStyles" Target="tableStyles.xml"/><Relationship Id="rId35" Type="http://schemas.openxmlformats.org/officeDocument/2006/relationships/viewProps" Target="viewProps.xml"/><Relationship Id="rId34" Type="http://schemas.openxmlformats.org/officeDocument/2006/relationships/presProps" Target="presProps.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df=af59006f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古代印度文化</a:t>
            </a:r>
            <a:endParaRPr lang="en-US" sz="280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df=b5951ce8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古代朝鲜与日本文化</a:t>
            </a:r>
            <a:endParaRPr lang="en-US" sz="2800"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ee4fd528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知识点3 美洲印第安文化</a:t>
            </a:r>
            <a:endParaRPr lang="en-US" sz="28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f8e21de9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易混点 美洲文明的特征</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history#pid=68ec7419e93348528ddcb2ba#tid=68f093d866391f0009f97f06#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449056" y="4315968"/>
            <a:ext cx="2788920" cy="914400"/>
          </a:xfrm>
          <a:prstGeom prst="rect">
            <a:avLst/>
          </a:prstGeom>
          <a:noFill/>
        </p:spPr>
        <p:txBody>
          <a:bodyPr wrap="square" lIns="0" tIns="0" rIns="0" bIns="0" rtlCol="0" anchor="ctr"/>
          <a:lstStyle/>
          <a:p>
            <a:pPr algn="ctr">
              <a:lnSpc>
                <a:spcPct val="120000"/>
              </a:lnSpc>
            </a:pP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历史 选择性必修3 文化交流与传播</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考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考点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本节点内容</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4" Type="http://schemas.openxmlformats.org/officeDocument/2006/relationships/notesSlide" Target="../notesSlides/notesSlide28.xml"/><Relationship Id="rId3" Type="http://schemas.openxmlformats.org/officeDocument/2006/relationships/slideLayout" Target="../slideLayouts/slideLayout7.xml"/><Relationship Id="rId2" Type="http://schemas.openxmlformats.org/officeDocument/2006/relationships/image" Target="../media/image10.jpeg"/><Relationship Id="rId1" Type="http://schemas.openxmlformats.org/officeDocument/2006/relationships/image" Target="../media/image9.jpe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2_1#9eff1885e?vop=1&amp;pid=b5951ce89&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本题考查古代日本文学作品反映的社会内容。选择C：《贫穷问答歌》描绘贫富差距</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映社会矛盾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；《东歌》描绘农耕生活，展现生产场景。排除A：《东歌》反映农耕生活，但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穷问答歌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》强调贫富差距，并非歌颂劳动人民。排除B：《贫穷问答歌》凸显阶级对立，而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》主要反映的是农耕生活，无明显阶级对立。排除D：《东歌》体现农耕生产，而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《贫穷问答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》侧重社会矛盾，无法体现农业生产的决定性作用。</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3_1#cee1ea98b?pid=ee4fd5288&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[广东广州2025高二月考]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美洲的玛雅人、阿兹特克人和印加人创造了自己独特的文明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，与欧亚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大陆的其他文明一样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，他们都曾建立起自己的国家，而且还拥有自己的宗教信仰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。对此解释合理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4_1#cee1ea98b.bracket?pid=ee4fd5288&amp;color=0,0,0&amp;vpa=5&amp;vtp=1"/>
          <p:cNvSpPr/>
          <p:nvPr/>
        </p:nvSpPr>
        <p:spPr>
          <a:xfrm>
            <a:off x="1417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13_2#cee1ea98b.choices?pid=ee4fd5288&amp;color=0,0,0&amp;vtp=1&amp;bbb=1"/>
          <p:cNvSpPr/>
          <p:nvPr/>
        </p:nvSpPr>
        <p:spPr>
          <a:xfrm>
            <a:off x="722376" y="23340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.美洲各文明之间存在着密切的联系</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.人类文明起源地具有相似性</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C.美洲文明深受欧亚大陆文明的影响</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.人类文明的发展具有共通性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5_1#cee1ea98b?vop=1&amp;pid=ee4fd5288&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本题考查美洲印第安文明。选择D：美洲文明与欧亚大陆的其他文明一样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,都曾建立起自己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的国家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,而且还拥有自己的宗教信仰,这说明人类文明的发展具有共通性或者相似性。排除A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：美洲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各文明之间并没有密切的联系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。排除B：题干不涉及人类文明起源地的相似性。排除C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：在欧洲殖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民者到来之前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，美洲与其他大陆几乎处于隔绝状态,所以其文明并未深受欧亚大陆文明的影响。</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6_1#65251b901?pid=f8e21de94&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[黑龙江龙东联盟2025高二期中]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20世纪中叶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，考古学家在墨西哥特奥蒂瓦坎谷地发现一处古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典时期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（约3—9世纪）遗址，关于其文化归属存在争议。若要证明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“该遗址属于中美洲古典文明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最直接的依据可能是(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7_1#65251b901.bracket?pid=f8e21de94&amp;color=0,0,0&amp;vpa=6&amp;vtp=1"/>
          <p:cNvSpPr/>
          <p:nvPr/>
        </p:nvSpPr>
        <p:spPr>
          <a:xfrm>
            <a:off x="4224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16_2#65251b901.choices?pid=f8e21de94&amp;color=0,0,0&amp;vtp=1&amp;bbb=1"/>
          <p:cNvSpPr/>
          <p:nvPr/>
        </p:nvSpPr>
        <p:spPr>
          <a:xfrm>
            <a:off x="722376" y="23340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.结绳记账或者记述重要事件</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.修建“浮动园地”以扩展耕地</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C.信奉多神并建造阶梯金字塔</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.制定了世界上第一部太阳历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8_1#65251b901?vop=1&amp;pid=f8e21de94&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本题考查玛雅文明。选择C：中美洲古典文明中的典型文明如玛雅文明存在多神崇拜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时建造金字塔作为宗教祭祀场所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，这是中美洲文明的特征之一。排除A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：结绳记事是南美洲印加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文明的特征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。排除B：“浮动园地”是阿兹特克文明在14世纪后创造的农业耕作法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，不符合题干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中的时间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（“约3—9世纪”）。排除D：世界上第一部太阳历由古埃及人制定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，中美洲的玛雅文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明虽发展出独特历法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，但“世界上第一部太阳历”的表述与玛雅文明不符。</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e576bd7a8.fixed?pid=e2565a791&amp;color=100,146,38&amp;vtp=1"/>
          <p:cNvSpPr/>
          <p:nvPr/>
        </p:nvSpPr>
        <p:spPr>
          <a:xfrm>
            <a:off x="5971032" y="950976"/>
            <a:ext cx="969264" cy="1197864"/>
          </a:xfrm>
          <a:prstGeom prst="rect">
            <a:avLst/>
          </a:prstGeom>
          <a:noFill/>
        </p:spPr>
        <p:txBody>
          <a:bodyPr wrap="square" lIns="0" tIns="0" rIns="0" bIns="0" rtlCol="0" anchor="ctr"/>
          <a:lstStyle/>
          <a:p>
            <a:pPr algn="ctr"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7200" dirty="0"/>
          </a:p>
        </p:txBody>
      </p:sp>
      <p:sp>
        <p:nvSpPr>
          <p:cNvPr id="3" name="C_3#e576bd7a8.fixed?pid=e2565a791&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第5课</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南亚、东亚与美洲的文化</a:t>
            </a:r>
            <a:endParaRPr lang="en-US" altLang="zh-CN" sz="4400" dirty="0"/>
          </a:p>
        </p:txBody>
      </p:sp>
      <p:pic>
        <p:nvPicPr>
          <p:cNvPr id="4" name="C_3#e576bd7a8.fixed?pid=e2565a791&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e576bd7a8.fixed?pid=e2565a791&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19_1#92b0ca2a0?pid=e576bd7a8&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[内蒙古名校联盟2024高二期中]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从书写文字上看，古代印度佛教经典可分为两类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：用巴利文书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写的南传佛经和用梵文书写的北传佛经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。这一事实可以用来说明，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古代印度(</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20_1#92b0ca2a0.bracket?pid=e576bd7a8&amp;color=0,0,0&amp;vpa=7&amp;vtp=1"/>
          <p:cNvSpPr/>
          <p:nvPr/>
        </p:nvSpPr>
        <p:spPr>
          <a:xfrm>
            <a:off x="9304401" y="14101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4_BD.19_2#92b0ca2a0.choices?pid=e576bd7a8&amp;color=0,0,0&amp;vtp=1&amp;bbb=1"/>
          <p:cNvSpPr/>
          <p:nvPr/>
        </p:nvSpPr>
        <p:spPr>
          <a:xfrm>
            <a:off x="722376" y="18768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.国家分裂局面形成的状况</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.教育管理系统的混乱</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C.文化具有多元性与辐射力</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.佛教传播方式的变化</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21_1#92b0ca2a0?vop=1&amp;pid=e576bd7a8&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本题考查古代印度文化的特征和影响。选择C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：古代印度佛教经典南传与北传的书写文字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分为巴利文和梵文两种字体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,体现了古代印度文化的多元性,同时佛经在向外传播的过程中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,也将两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种文字传入了不同地区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,体现了文化的辐射力。排除A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：佛教经典南传和北传无法说明古代印度国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家分裂局面形成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。排除B：题干中并未涉及教育管理系统的内容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,仅提及了佛教经典的传播和文字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。排除D：题干中并未明确提及佛教传播方式的具体变化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,只是展示了佛教经典传播时所使用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的不同文字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22_1#cd429164d?pid=e576bd7a8&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[贵州贵阳一中2025高二质检]</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印度克久拉霍寺庙群的建筑融合了印度教和耆那教元素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，神庙内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既有象征印度教三大主神的神像雕刻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，也有展现耆那教圣哲修行场景的浮雕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，同时还通过雕塑内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容隐喻宇宙创造与生命轮回的哲学观念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这一建筑风格体现(</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23_1#cd429164d.bracket?pid=e576bd7a8&amp;color=0,0,0&amp;vpa=8&amp;vtp=1"/>
          <p:cNvSpPr/>
          <p:nvPr/>
        </p:nvSpPr>
        <p:spPr>
          <a:xfrm>
            <a:off x="7526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4_BD.22_2#cd429164d.choices?pid=e576bd7a8&amp;color=0,0,0&amp;vtp=1&amp;bbb=1"/>
          <p:cNvSpPr/>
          <p:nvPr/>
        </p:nvSpPr>
        <p:spPr>
          <a:xfrm>
            <a:off x="722376" y="23340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.外来民族军事征服推动文化交流</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.严格的种姓制度等级烙印</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C.宗教艺术与哲学思想的紧密结合</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.对外来文化的强烈排斥性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24_1#cd429164d?vop=1&amp;pid=e576bd7a8&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本题考查印度宗教文化。选择C：根据材料可知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，印度克久拉霍寺庙群建筑融合不同宗教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元素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，且“通过雕塑内容隐喻宇宙创造与生命轮回的哲学观念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”，这反映了宗教艺术与哲学思想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的结合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。排除A：材料没有反映外来民族的军事征服。排除B：种姓制度强调的是等级秩序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并没有体现这种等级关系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。排除D：材料仅展现宗教艺术与哲学观念之间的关系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，没有提到对外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来文化的态度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8c642f24e.fixed?pid=e2565a791&amp;color=100,146,38&amp;vtp=1"/>
          <p:cNvSpPr/>
          <p:nvPr/>
        </p:nvSpPr>
        <p:spPr>
          <a:xfrm>
            <a:off x="5971032" y="950976"/>
            <a:ext cx="969264" cy="1197864"/>
          </a:xfrm>
          <a:prstGeom prst="rect">
            <a:avLst/>
          </a:prstGeom>
          <a:noFill/>
        </p:spPr>
        <p:txBody>
          <a:bodyPr wrap="square" lIns="0" tIns="0" rIns="0" bIns="0" rtlCol="0" anchor="ctr"/>
          <a:lstStyle/>
          <a:p>
            <a:pPr algn="ctr"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7200" dirty="0"/>
          </a:p>
        </p:txBody>
      </p:sp>
      <p:sp>
        <p:nvSpPr>
          <p:cNvPr id="3" name="C_3#8c642f24e.fixed?pid=e2565a791&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第5课</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南亚、东亚与美洲的文化</a:t>
            </a:r>
            <a:endParaRPr lang="en-US" altLang="zh-CN" sz="4400" dirty="0"/>
          </a:p>
        </p:txBody>
      </p:sp>
      <p:pic>
        <p:nvPicPr>
          <p:cNvPr id="4" name="C_3#8c642f24e.fixed?pid=e2565a791&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8c642f24e.fixed?pid=e2565a791&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25_1#a11a5324a?pid=e576bd7a8&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[江苏五市十一校2025高二联考]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毗湿奴是印度教的三位最高主神之一。在越南南部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7—8世纪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的考古遗址中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，发现一些雕刻有毗湿奴形象的金匾，其形象包括毗湿奴的轮子、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毗湿奴的法螺、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毗湿奴的各种化身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（鱼、龟、猪）、毗湿奴的坐骑大鹏金翅鸟等。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这反映出(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26_1#a11a5324a.bracket?pid=e576bd7a8&amp;color=0,0,0&amp;vpa=9&amp;vtp=1"/>
          <p:cNvSpPr/>
          <p:nvPr/>
        </p:nvSpPr>
        <p:spPr>
          <a:xfrm>
            <a:off x="9291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4_BD.25_2#a11a5324a.choices?pid=e576bd7a8&amp;color=0,0,0&amp;vtp=1&amp;bbb=1"/>
          <p:cNvSpPr/>
          <p:nvPr/>
        </p:nvSpPr>
        <p:spPr>
          <a:xfrm>
            <a:off x="722376" y="23340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.印度文明主导越南文化</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.种姓制度移植于东南亚</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C.印度文明的开放包容性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.宗教承载地区交流功能</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27_1#a11a5324a?vop=1&amp;pid=e576bd7a8&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本题考查印度文化的影响。选择D：根据材料可知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，越南南部的考古遗址中发现印度教的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主神毗湿奴的形象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，这反映了印度教传播到越南，促进了地区的交流。排除A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：材料仅反映印度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宗教对越南的影响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，“主导”表述不准确。排除B：材料提到的是印度教的毗湿奴形象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，不是种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姓制度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。排除C：材料反映的是印度文化影响越南，不是印度吸收其他地区的文化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，无法体现印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度文明的包容性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28_1#5ecdafc4e?pid=e576bd7a8&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[山东滨州2024高二期末]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日本推古朝时期（592—628年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），摄政大臣圣德太子拜生活在日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l"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本的高句丽僧人惠慈为师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，并用汉文撰《胜鬘经》《维摩诘经》《法华经》三经注疏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。圣德太子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l"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此举(</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29_1#5ecdafc4e.bracket?pid=e576bd7a8&amp;color=0,0,0&amp;vpa=10&amp;vtp=1"/>
          <p:cNvSpPr/>
          <p:nvPr/>
        </p:nvSpPr>
        <p:spPr>
          <a:xfrm>
            <a:off x="1467866" y="193974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4_BD.28_2#5ecdafc4e.choices?pid=e576bd7a8&amp;color=0,0,0&amp;vtp=1&amp;bbb=1"/>
          <p:cNvSpPr/>
          <p:nvPr/>
        </p:nvSpPr>
        <p:spPr>
          <a:xfrm>
            <a:off x="719201" y="264395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.转变了中日交往中日本的角色</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.开始致力于实现日本的封建化</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C.有助于东亚文化圈发展</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.重塑了佛教的精神内核</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30_1#5ecdafc4e?vop=1&amp;pid=e576bd7a8&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本题考查中华文化对日本的影响。选择C：据材料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“摄政大臣圣德太子拜生活在日本的高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句丽僧人惠慈为师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，并用汉文撰《胜鬘经》《维摩诘经》《法华经》三经注疏”和所学可知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教经中国传入日本</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，圣德太子拜生活在日本的高句丽僧人为师，用汉文撰写佛经注疏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，这是中华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文化影响日本文化发展的体现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，有助于东亚文化圈的发展。排除A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：当时日本在中日交往中仍处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于学习者的角色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，角色并未发生转变。排除B：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材料强调日本学习汉文有利于东亚文化圈的发展，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开始致力于日本的封建化在材料中并未体现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，且日本封建化始于646年的大化改新。排除D</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料强调的是日本学习佛教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，圣德太子的举动并未重塑佛教的精神内核。</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31_1#227763fb7?pid=e576bd7a8&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[黑龙江龙东联盟2025高二期中]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10—12世纪，日本贵族阶层中盛行以《源氏物语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》为代表的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物哀”文学，注重抒发细腻的情感与自然之美；而17世纪后，井原西鹤的“浮世草子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”等类型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的作品则大量描写民间的经济生活与世俗欲望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这一变化实质上反映了(</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32_1#227763fb7.bracket?pid=e576bd7a8&amp;color=0,0,0&amp;vpa=11&amp;vtp=1"/>
          <p:cNvSpPr/>
          <p:nvPr/>
        </p:nvSpPr>
        <p:spPr>
          <a:xfrm>
            <a:off x="8796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4_BD.31_2#227763fb7.choices?pid=e576bd7a8&amp;color=0,0,0&amp;vtp=1&amp;bbb=1"/>
          <p:cNvSpPr/>
          <p:nvPr/>
        </p:nvSpPr>
        <p:spPr>
          <a:xfrm>
            <a:off x="722376" y="23340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.锁国政策强化文化封闭性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.市民阶层的不断壮大</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C.明治维新促进了文明开化</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.宋明理学的深刻影响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33_1#227763fb7?vop=1&amp;pid=e576bd7a8&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本题考查日本文学。选择B：根据材料可知</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，日本文学作品由注重抒发情感与自然之美发展为</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描写民间经济生活与世俗欲望</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，这一变化反映了17</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世纪后日本商品经济发展之下市民阶层的诉求，</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体现了市民阶层力量的壮大</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。排除A：材料并未体现日本文化的封闭性。排除C</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：明治维新的时间为</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19</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世纪，材料时间为17世纪。排除D：宋明理学虽然影响日本</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，但宋明理学的特征为强调儒家伦理</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道德</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，材料则强调文学作品描写民间经济生活、世俗欲望，这与宋明理学的观念不符。</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34_1#0d2d0c467?pid=e576bd7a8&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6.玛雅人创造了独特的文字，发明了“玛雅历”，还创造出了20进制；印加人会使用麻醉剂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进行人体解剖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；阿兹特克人制作的陶器、石雕、木刻和金银首饰都非常精美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。这反映美洲的印第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安人(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35_1#0d2d0c467.bracket?pid=e576bd7a8&amp;color=0,0,0&amp;vpa=12&amp;vtp=1"/>
          <p:cNvSpPr/>
          <p:nvPr/>
        </p:nvSpPr>
        <p:spPr>
          <a:xfrm>
            <a:off x="1430401"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4_BD.34_2#0d2d0c467.choices?pid=e576bd7a8&amp;color=0,0,0&amp;vtp=1&amp;bbb=1"/>
          <p:cNvSpPr/>
          <p:nvPr/>
        </p:nvSpPr>
        <p:spPr>
          <a:xfrm>
            <a:off x="722376" y="23340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.创造了自己独特的文化</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.其文化深受殖民者影响</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C.推动了世界文化的交流</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.已建立了近代科学体系</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36_1#0d2d0c467?vop=1&amp;pid=e576bd7a8&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本题考查古代美洲文明。选择A：材料中独特的文字、玛雅历、20进制、麻醉剂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、人体解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、陶器制作等信息,体现了古代美洲的印第安人所创造的一系列的文明成果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,可得出美洲地区有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着自己独特的文化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。排除B：美洲文明的诞生与发展是独立进行的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,直到近代才受到西方文明的入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。排除C：古代美洲文明处于相对封闭的状态,美洲的印第安人并没有推动世界文化的交流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D：近代科学体系并非印第安人所建立。</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37_1#c1e947c37?htil=1&amp;pid=058f55fb9&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552490" y="1799786"/>
            <a:ext cx="3319272" cy="256032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5_BD.37_2#c1e947c37?htil=1&amp;pid=058f55fb9&amp;color=0,0,0&amp;vtp=1&amp;bt=1&amp;bbb=1&amp;hb=1"/>
          <p:cNvSpPr/>
          <p:nvPr/>
        </p:nvSpPr>
        <p:spPr>
          <a:xfrm>
            <a:off x="722376" y="972000"/>
            <a:ext cx="7296912" cy="843153"/>
          </a:xfrm>
          <a:prstGeom prst="rect">
            <a:avLst/>
          </a:prstGeom>
          <a:noFill/>
        </p:spPr>
        <p:txBody>
          <a:bodyPr wrap="none" lIns="0" tIns="0" rIns="0" bIns="0" rtlCol="0" anchor="t"/>
          <a:lstStyle/>
          <a:p>
            <a:pPr algn="l"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900" b="0"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浙江强基联盟2025联考]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观察下面示意图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，图中所示路线反映的史实是(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pic>
        <p:nvPicPr>
          <p:cNvPr id="4" name="QC_5_BD.37_2#c1e947c37?htil=1&amp;pid=058f55fb9&amp;color=0,0,0&amp;tib=255,255,255&amp;iip=1&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956406" y="1081728"/>
            <a:ext cx="868680" cy="23774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AN.38_1#c1e947c37.bracket?pid=058f55fb9&amp;color=0,0,0&amp;vpa=13&amp;vtp=1"/>
          <p:cNvSpPr/>
          <p:nvPr/>
        </p:nvSpPr>
        <p:spPr>
          <a:xfrm>
            <a:off x="10049256" y="97200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6" name="QC_5_BD.37_3#c1e947c37.choices?htil=1&amp;pid=058f55fb9&amp;color=0,0,0&amp;vtp=1&amp;bbb=1"/>
          <p:cNvSpPr/>
          <p:nvPr/>
        </p:nvSpPr>
        <p:spPr>
          <a:xfrm>
            <a:off x="724916" y="4882330"/>
            <a:ext cx="7296912" cy="843153"/>
          </a:xfrm>
          <a:prstGeom prst="rect">
            <a:avLst/>
          </a:prstGeom>
          <a:noFill/>
        </p:spPr>
        <p:txBody>
          <a:bodyPr wrap="none" lIns="0" tIns="0" rIns="0" bIns="0" rtlCol="0" anchor="t"/>
          <a:lstStyle/>
          <a:p>
            <a:pPr latinLnBrk="1">
              <a:lnSpc>
                <a:spcPts val="3600"/>
              </a:lnSpc>
              <a:tabLst>
                <a:tab pos="3756025"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.匈奴等袭扰中原</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.佛教的产生与传播</a:t>
            </a:r>
            <a:endParaRPr lang="en-US" altLang="zh-CN" sz="2000" dirty="0"/>
          </a:p>
          <a:p>
            <a:pPr latinLnBrk="1">
              <a:lnSpc>
                <a:spcPts val="3400"/>
              </a:lnSpc>
              <a:tabLst>
                <a:tab pos="3756025"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C.海陆丝绸之路开通</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.咖啡的传播与流行</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9_1#c1e947c37?vop=1&amp;pid=058f55fb9&amp;color=0,0,0&amp;mp=1&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本题考查佛教的兴起与传播。选择B：根据地图可知，图中传播路线以印度为中心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亚地区到达东亚中国和朝鲜半岛等地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，南下传播到中南半岛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，符合这一特征的历史事件是佛教的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产生与传播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。排除A：匈奴起源于北方草原地区，不是印度地区。排除C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：海陆丝绸之路的起点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与传播路径和图中从印度出发的路线不符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。排除D：咖啡的传播路线应包括非洲和美洲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未体现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6cf7cd4ff?pid=af59006f9&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[江苏泰州2025高二期末]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古印度《摩奴法典》规定：首陀罗（奴隶）只可从事仆役工作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听吠陀诵读须灌熔蜡入耳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。首陀罗即使获得财产，其主人也可夺取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，因为奴隶不能拥有任何属于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他自己的东西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这些规定旨在(</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6cf7cd4ff.bracket?pid=af59006f9&amp;color=0,0,0&amp;vpa=1&amp;vtp=1"/>
          <p:cNvSpPr/>
          <p:nvPr/>
        </p:nvSpPr>
        <p:spPr>
          <a:xfrm>
            <a:off x="4224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1_2#6cf7cd4ff.choices?pid=af59006f9&amp;color=0,0,0&amp;vtp=1&amp;bbb=1"/>
          <p:cNvSpPr/>
          <p:nvPr/>
        </p:nvSpPr>
        <p:spPr>
          <a:xfrm>
            <a:off x="722376" y="23284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.维护佛教教义</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B.强化种姓隔离</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C.缓和社会矛盾</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.完善法律体系</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_1#6cf7cd4ff?vop=1&amp;pid=af59006f9&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本题考查印度种姓制度。选择B：根据材料可知，首陀罗不能聆听吠陀读经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，即使获得财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，其主人也可以夺取，这反映了印度种姓制度下森严的等级秩序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，这些规定旨在强化不同种姓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之间的差异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，即强化种姓隔离。排除A：佛教宣扬众生平等，与种姓制度等级森严相悖。排除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这些规定强化了首陀罗与主人之间的等级关系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，不利于缓和社会矛盾。排除D</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：材料重点是法律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的内容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，不是法律的体系。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_1#b4a57546e?pid=af59006f9&amp;color=0,0,0&amp;vtp=1&amp;bt=1&amp;bbb=1&amp;hb=1"/>
          <p:cNvSpPr/>
          <p:nvPr/>
        </p:nvSpPr>
        <p:spPr>
          <a:xfrm>
            <a:off x="722630" y="972185"/>
            <a:ext cx="10753090" cy="1910715"/>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[江西抚州2025高二期末]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下表是史诗《摩诃婆罗多》和《吉尔伽美什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》中洪水神话的浅层结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l"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构比较信息表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，可以看到印度与西亚的洪水神话有着相似的情节元素与叙事“句法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”。这反映了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l"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它们(</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graphicFrame>
        <p:nvGraphicFramePr>
          <p:cNvPr id="6" name="QC_5_BD.4_2#b4a57546e?colgroup=7,5,5,7,4,3,3&amp;pid=af59006f9&amp;color=0,0,0&amp;vtp=1&amp;bbb=1&amp;hb=1"/>
          <p:cNvGraphicFramePr>
            <a:graphicFrameLocks noGrp="1"/>
          </p:cNvGraphicFramePr>
          <p:nvPr/>
        </p:nvGraphicFramePr>
        <p:xfrm>
          <a:off x="767461" y="2437452"/>
          <a:ext cx="10708005" cy="2462530"/>
        </p:xfrm>
        <a:graphic>
          <a:graphicData uri="http://schemas.openxmlformats.org/drawingml/2006/table">
            <a:tbl>
              <a:tblPr/>
              <a:tblGrid>
                <a:gridCol w="2121535"/>
                <a:gridCol w="1545336"/>
                <a:gridCol w="1545336"/>
                <a:gridCol w="2020824"/>
                <a:gridCol w="1261872"/>
                <a:gridCol w="1069848"/>
                <a:gridCol w="1143000"/>
              </a:tblGrid>
              <a:tr h="817372">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洪水起源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神的预警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某人的准备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有准备者</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幸存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获得某</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种神力</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达成新</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平衡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57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《摩诃婆罗多》</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神发动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梵天（鱼）</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摩奴造船带种子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摩奴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创世的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能力</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创世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57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《吉尔伽美什》</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神要毁灭人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水神恩基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乌特纳比西丁造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船带生物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乌特纳比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西丁等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永生的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能力</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世界和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平</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C_5_AN.5_1#b4a57546e.bracket?pid=af59006f9&amp;color=0,0,0&amp;vpa=2&amp;vtp=1"/>
          <p:cNvSpPr/>
          <p:nvPr/>
        </p:nvSpPr>
        <p:spPr>
          <a:xfrm>
            <a:off x="1476756" y="1949265"/>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5" name="QC_5_BD.4_3#b4a57546e.choices?pid=af59006f9&amp;color=0,0,0&amp;vtp=1&amp;bbb=1"/>
          <p:cNvSpPr/>
          <p:nvPr/>
        </p:nvSpPr>
        <p:spPr>
          <a:xfrm>
            <a:off x="722376" y="499967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.强调世界起源的思考</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.思考人神关系和生命起源的问题</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C.相互交流和相互影响</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.都认为洪水的发生属于自然现象</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6_1#b4a57546e?vop=1&amp;pid=af59006f9&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本题考查印度文化。选择B：根据材料可知，无论是印度神话还是西亚神话</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，关于洪水的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神话情节都凸显了神对人类命运的掌控与人类对神意的响应以及对生命存续的探索，这体现了对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人神互动关系和生命起源的探讨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：材料整体强调洪水事件的前因后果及其所反映的人神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，而非世界的起源。排除C：仅从神话故事有相似情节元素和叙事“句法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”并不能确定二者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存在相互交流和相互影响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。排除D：根据材料可知，神话中认为洪水由神发动属于神意惩罚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非自然现象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7_1#6629b5cb1?pid=b5951ce89&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[广西桂平一中等部分学校2025高二期中]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朝鲜半岛的史书《三国史记》中的《百济本纪》</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记载，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东晋封百济王为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“带方郡王”，唐开元年间册封其王室后裔为“伯济带方王”。唐代官修《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周书》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记载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，百济的青年学子“俗重骑射，兼爱坟史。其秀异者，颇解属文。又解阴阳五行</a:t>
            </a:r>
            <a:r>
              <a:rPr lang="en-US" altLang="zh-CN" sz="2000" b="0" i="0">
                <a:solidFill>
                  <a:srgbClr val="000000"/>
                </a:solidFill>
                <a:latin typeface="宋体" panose="02010600030101010101" pitchFamily="2"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亦解医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药卜筮占相之术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据此可推断(</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8_1#6629b5cb1.bracket?pid=b5951ce89&amp;color=0,0,0&amp;vpa=3&amp;vtp=1"/>
          <p:cNvSpPr/>
          <p:nvPr/>
        </p:nvSpPr>
        <p:spPr>
          <a:xfrm>
            <a:off x="4478401" y="23245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7_2#6629b5cb1.choices?pid=b5951ce89&amp;color=0,0,0&amp;vtp=1&amp;bbb=1"/>
          <p:cNvSpPr/>
          <p:nvPr/>
        </p:nvSpPr>
        <p:spPr>
          <a:xfrm>
            <a:off x="722376" y="27912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A.《周书》以《百济本纪</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》为蓝本</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.百济深受中华文化的影响</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.《三国史记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》的史料价值更高</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.百济青年热衷于阴阳五行</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9_1#6629b5cb1?vop=1&amp;pid=b5951ce89&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本题考查东亚文化圈的影响。选择B：根据材料可知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，中国东晋和唐朝册封百济王室都带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“带方”的称号，这表明百济与中国王朝存在政治联系。《周书》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提到百济青年学子重骑射、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学坟史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、擅属文、解阴阳五行等，这些学问均属于中华传统文化范畴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，反映百济在文化上受中国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。排除A：《周书》是唐代官修史书，《百济本纪》出自朝鲜史书《三国史记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》，二者并无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直接承袭关系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，且《周书》成书早于《百济本纪》。排除C：材料仅列举两书不同记载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，未对二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者的史料价值进行比较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，无法得出《三国史记》史料价值更高的结论。排除D：《周书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》强调百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济青年涉猎较广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，并未强调其“热衷于”阴阳五行。</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0_1#9eff1885e?pid=b5951ce89&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[福建福州协作校2025高二联考]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日本奈良时代诗歌集《万叶集》中收录的《贫穷问答歌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对话体描绘了日本当时的贫富差距</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，富人与穷人的生活差距形成鲜明对比；《东歌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》则多反映地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方农耕生活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这些诗歌(</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1_1#9eff1885e.bracket?pid=b5951ce89&amp;color=0,0,0&amp;vpa=4&amp;vtp=1"/>
          <p:cNvSpPr/>
          <p:nvPr/>
        </p:nvSpPr>
        <p:spPr>
          <a:xfrm>
            <a:off x="3462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10_2#9eff1885e.choices?pid=b5951ce89&amp;color=0,0,0&amp;vtp=1&amp;bbb=1"/>
          <p:cNvSpPr/>
          <p:nvPr/>
        </p:nvSpPr>
        <p:spPr>
          <a:xfrm>
            <a:off x="722376" y="23340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.歌颂劳动人民与田园生活</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.凸显贵族与平民的阶级对立</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C.展现社会矛盾与生产场景</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.体现农业生产的决定性作用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4913</Words>
  <Application>WPS 演示</Application>
  <PresentationFormat>宽屏</PresentationFormat>
  <Paragraphs>258</Paragraphs>
  <Slides>30</Slides>
  <Notes>30</Notes>
  <HiddenSlides>0</HiddenSlides>
  <MMClips>0</MMClips>
  <ScaleCrop>false</ScaleCrop>
  <HeadingPairs>
    <vt:vector size="6" baseType="variant">
      <vt:variant>
        <vt:lpstr>已用的字体</vt:lpstr>
      </vt:variant>
      <vt:variant>
        <vt:i4>19</vt:i4>
      </vt:variant>
      <vt:variant>
        <vt:lpstr>主题</vt:lpstr>
      </vt:variant>
      <vt:variant>
        <vt:i4>1</vt:i4>
      </vt:variant>
      <vt:variant>
        <vt:lpstr>幻灯片标题</vt:lpstr>
      </vt:variant>
      <vt:variant>
        <vt:i4>30</vt:i4>
      </vt:variant>
    </vt:vector>
  </HeadingPairs>
  <TitlesOfParts>
    <vt:vector size="50"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生命接触</cp:lastModifiedBy>
  <cp:revision>3</cp:revision>
  <dcterms:created xsi:type="dcterms:W3CDTF">2025-10-16T07:43:00Z</dcterms:created>
  <dcterms:modified xsi:type="dcterms:W3CDTF">2025-10-17T02:56:47Z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B6245D8F23EF4B15A335F44F9E0F670E_12</vt:lpwstr>
  </property>
  <property fmtid="{D5CDD505-2E9C-101B-9397-08002B2CF9AE}" pid="3" name="KSOProductBuildVer">
    <vt:lpwstr>2052-12.1.0.23125</vt:lpwstr>
  </property>
</Properties>
</file>